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dae3b2f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dae3b2f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dae3b2fe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dae3b2fe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e53609e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e53609e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dae3b2f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dae3b2f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Training carried out on 60% of the annotated data for 12 iterations with highest score for correct segmentations manually selected to make predictions on the rest of the data.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ae3b2f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ae3b2f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dae3b2fe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dae3b2fe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e27e543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e27e543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e53609e6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e53609e6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e27e543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e27e5436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://nasa.asu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21400"/>
            <a:ext cx="8520600" cy="23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300" b="1">
                <a:solidFill>
                  <a:schemeClr val="lt1"/>
                </a:solidFill>
              </a:rPr>
              <a:t>Instance Segmentation for Biogeography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</a:rPr>
              <a:t>Melissa Parkhurst</a:t>
            </a:r>
            <a:r>
              <a:rPr lang="en" sz="4000">
                <a:solidFill>
                  <a:schemeClr val="lt1"/>
                </a:solidFill>
              </a:rPr>
              <a:t>, Jnaneshwar Das, Harish Anand, and Elizabeth Trembath-Reichert</a:t>
            </a:r>
            <a:endParaRPr sz="4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4000">
                <a:solidFill>
                  <a:schemeClr val="lt1"/>
                </a:solidFill>
              </a:rPr>
              <a:t>NASA Space Grant</a:t>
            </a:r>
            <a:endParaRPr sz="4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4000">
                <a:solidFill>
                  <a:schemeClr val="lt1"/>
                </a:solidFill>
              </a:rPr>
              <a:t>School of Earth and Space Exploration</a:t>
            </a:r>
            <a:endParaRPr sz="4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4000">
                <a:solidFill>
                  <a:schemeClr val="lt1"/>
                </a:solidFill>
              </a:rPr>
              <a:t>Center for Global Discovery and Conservation Science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2544" y="0"/>
            <a:ext cx="6703057" cy="343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324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Neural Networks</a:t>
            </a:r>
            <a:endParaRPr sz="3520"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34675" y="4612375"/>
            <a:ext cx="66555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Ahire, J. (2020, September 01). The artificial neural networks handbook: Part 1. Retrieved February 17, 2021, from https://medium.com/coinmonks/the-artificial-neural-networks-handbook-part-1-f9ceb0e376b4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650" y="979500"/>
            <a:ext cx="4725551" cy="3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8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17950" y="1310300"/>
            <a:ext cx="71520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698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70">
                <a:solidFill>
                  <a:schemeClr val="dk1"/>
                </a:solidFill>
              </a:rPr>
              <a:t>Questions about:</a:t>
            </a:r>
            <a:endParaRPr sz="2870">
              <a:solidFill>
                <a:schemeClr val="dk1"/>
              </a:solidFill>
            </a:endParaRPr>
          </a:p>
          <a:p>
            <a:pPr marL="1371600" lvl="1" indent="-3698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70">
                <a:solidFill>
                  <a:schemeClr val="dk1"/>
                </a:solidFill>
              </a:rPr>
              <a:t>How many species are present?</a:t>
            </a:r>
            <a:endParaRPr sz="2870">
              <a:solidFill>
                <a:schemeClr val="dk1"/>
              </a:solidFill>
            </a:endParaRPr>
          </a:p>
          <a:p>
            <a:pPr marL="1371600" lvl="1" indent="-3698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70">
                <a:solidFill>
                  <a:schemeClr val="dk1"/>
                </a:solidFill>
              </a:rPr>
              <a:t>How big are their populations?</a:t>
            </a:r>
            <a:endParaRPr sz="2870">
              <a:solidFill>
                <a:schemeClr val="dk1"/>
              </a:solidFill>
            </a:endParaRPr>
          </a:p>
          <a:p>
            <a:pPr marL="1371600" lvl="1" indent="-3698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70">
                <a:solidFill>
                  <a:schemeClr val="dk1"/>
                </a:solidFill>
              </a:rPr>
              <a:t>What are their spatial distributions around the vents?</a:t>
            </a:r>
            <a:endParaRPr sz="287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37">
              <a:solidFill>
                <a:schemeClr val="dk1"/>
              </a:solidFill>
            </a:endParaRPr>
          </a:p>
          <a:p>
            <a:pPr marL="457200" lvl="0" indent="-35830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635">
                <a:solidFill>
                  <a:schemeClr val="dk1"/>
                </a:solidFill>
              </a:rPr>
              <a:t>Current study is done through trawling and manned and unmanned vehicles (Tunnicliffe, McHugh, &amp; McArthur, 1998; Zhou et al., 2018)</a:t>
            </a:r>
            <a:endParaRPr sz="173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8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866575" y="1204125"/>
            <a:ext cx="6966300" cy="31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Current challenges: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Data hard to be obtained (expensive!)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Time consuming &amp; tedious to process data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Solution: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Use existing footage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Train a neural network to process the data for us!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24100" y="209525"/>
            <a:ext cx="388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98300" y="731250"/>
            <a:ext cx="7634700" cy="30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200">
                <a:solidFill>
                  <a:schemeClr val="dk1"/>
                </a:solidFill>
              </a:rPr>
              <a:t>Six categories of organisms: </a:t>
            </a:r>
            <a:endParaRPr sz="3200">
              <a:solidFill>
                <a:schemeClr val="dk1"/>
              </a:solidFill>
            </a:endParaRPr>
          </a:p>
          <a:p>
            <a:pPr marL="914400" lvl="1" indent="-34036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00">
                <a:solidFill>
                  <a:schemeClr val="dk1"/>
                </a:solidFill>
              </a:rPr>
              <a:t>Crabs and lobsters</a:t>
            </a:r>
            <a:endParaRPr sz="3200">
              <a:solidFill>
                <a:schemeClr val="dk1"/>
              </a:solidFill>
            </a:endParaRPr>
          </a:p>
          <a:p>
            <a:pPr marL="914400" lvl="1" indent="-340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00">
                <a:solidFill>
                  <a:schemeClr val="dk1"/>
                </a:solidFill>
              </a:rPr>
              <a:t>Fish</a:t>
            </a:r>
            <a:endParaRPr sz="3200">
              <a:solidFill>
                <a:schemeClr val="dk1"/>
              </a:solidFill>
            </a:endParaRPr>
          </a:p>
          <a:p>
            <a:pPr marL="914400" lvl="1" indent="-340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00">
                <a:solidFill>
                  <a:schemeClr val="dk1"/>
                </a:solidFill>
              </a:rPr>
              <a:t>Tubeworm (divided into plume and tube sections)</a:t>
            </a:r>
            <a:endParaRPr sz="3200">
              <a:solidFill>
                <a:schemeClr val="dk1"/>
              </a:solidFill>
            </a:endParaRPr>
          </a:p>
          <a:p>
            <a:pPr marL="914400" lvl="1" indent="-340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00">
                <a:solidFill>
                  <a:schemeClr val="dk1"/>
                </a:solidFill>
              </a:rPr>
              <a:t>Shrimp</a:t>
            </a:r>
            <a:endParaRPr sz="3200">
              <a:solidFill>
                <a:schemeClr val="dk1"/>
              </a:solidFill>
            </a:endParaRPr>
          </a:p>
          <a:p>
            <a:pPr marL="914400" lvl="1" indent="-340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00">
                <a:solidFill>
                  <a:schemeClr val="dk1"/>
                </a:solidFill>
              </a:rPr>
              <a:t>Anemones</a:t>
            </a:r>
            <a:endParaRPr sz="3200">
              <a:solidFill>
                <a:schemeClr val="dk1"/>
              </a:solidFill>
            </a:endParaRPr>
          </a:p>
          <a:p>
            <a:pPr marL="914400" lvl="1" indent="-340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00">
                <a:solidFill>
                  <a:schemeClr val="dk1"/>
                </a:solidFill>
              </a:rPr>
              <a:t>Other. </a:t>
            </a:r>
            <a:endParaRPr sz="3200">
              <a:solidFill>
                <a:schemeClr val="dk1"/>
              </a:solidFill>
            </a:endParaRPr>
          </a:p>
          <a:p>
            <a:pPr marL="457200" lvl="0" indent="-34036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200">
                <a:solidFill>
                  <a:schemeClr val="dk1"/>
                </a:solidFill>
              </a:rPr>
              <a:t>Annotated expedition dataset</a:t>
            </a:r>
            <a:endParaRPr sz="3200">
              <a:solidFill>
                <a:schemeClr val="dk1"/>
              </a:solidFill>
            </a:endParaRPr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200">
                <a:solidFill>
                  <a:schemeClr val="dk1"/>
                </a:solidFill>
              </a:rPr>
              <a:t>Deep neural network (DNN) Mask R-CNN</a:t>
            </a:r>
            <a:endParaRPr sz="3200">
              <a:solidFill>
                <a:schemeClr val="dk1"/>
              </a:solidFill>
            </a:endParaRPr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200">
                <a:solidFill>
                  <a:schemeClr val="dk1"/>
                </a:solidFill>
              </a:rPr>
              <a:t>Training carried out on 60% of the annotated data used to make predictions on the rest of the data.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48605"/>
            <a:ext cx="7907348" cy="148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8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518500" y="951125"/>
            <a:ext cx="3444600" cy="4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</a:rPr>
              <a:t>Predictions by the Mask R-CNN model show variations in accuracy among the categories.</a:t>
            </a:r>
            <a:endParaRPr sz="145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</a:endParaRPr>
          </a:p>
          <a:p>
            <a:pPr marL="457200" lvl="0" indent="-320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Crabs and lobsters, tubeworm plumes and other were the most accurately predicted.</a:t>
            </a:r>
            <a:endParaRPr sz="1450">
              <a:solidFill>
                <a:schemeClr val="dk1"/>
              </a:solidFill>
            </a:endParaRPr>
          </a:p>
          <a:p>
            <a:pPr marL="457200" lvl="0" indent="-320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en" sz="1450">
                <a:solidFill>
                  <a:schemeClr val="dk1"/>
                </a:solidFill>
              </a:rPr>
              <a:t>Tubeworm tubes were under predicted and sometimes confused with fish. </a:t>
            </a:r>
            <a:endParaRPr sz="145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</a:rPr>
              <a:t>Initial training by R-CNN has depended on a rather small subset of annotated images (38 images ranging from 1 to over 200 annotations per image), and accuracy is expected to rise as more annotations are added to training. </a:t>
            </a:r>
            <a:endParaRPr sz="145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850" y="1054900"/>
            <a:ext cx="4344150" cy="37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8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21300" cy="3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Not time-effective for small studies 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Unless annotation database already exists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Accuracy needed is low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Effective for large studies: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Spatial 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Temporal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Most accurate for organisms that are more visible against natural background, such as crabs.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8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699600"/>
            <a:ext cx="7521300" cy="3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400">
                <a:solidFill>
                  <a:schemeClr val="dk1"/>
                </a:solidFill>
              </a:rPr>
              <a:t>Add more annotated images to the predictive model to increase the accuracy of inferences.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07725" y="201925"/>
            <a:ext cx="81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Acknowledgements</a:t>
            </a:r>
            <a:endParaRPr sz="352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1277700" y="833275"/>
            <a:ext cx="67446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 sz="1600">
                <a:solidFill>
                  <a:srgbClr val="1D1C1D"/>
                </a:solidFill>
              </a:rPr>
              <a:t>This work was supported in part by NASA STTR award 19-1-T4.01-2855.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All images used and shown are from the Nautilus 2018 Lo`ihi Seamount expedition, </a:t>
            </a:r>
            <a:r>
              <a:rPr lang="en" sz="1600">
                <a:solidFill>
                  <a:srgbClr val="1D1C1D"/>
                </a:solidFill>
              </a:rPr>
              <a:t>Copyright WHOI 2018, NDSF, Alvin Group, NDSF, NSF Cruise AT42-06 Co-Chiefs Trembath-Reichert and Parnell-Turner,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288100" y="2053163"/>
            <a:ext cx="682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References</a:t>
            </a:r>
            <a:endParaRPr sz="3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802450" y="2571750"/>
            <a:ext cx="6957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Tunnicliffe, V., McHugh, D., &amp; McArthur, A. (1998). A Biogeographical Perspective of the Deep-Sea Hydrothermal Vent Fauna. </a:t>
            </a:r>
            <a:r>
              <a:rPr lang="en" sz="1600" i="1">
                <a:solidFill>
                  <a:schemeClr val="dk1"/>
                </a:solidFill>
              </a:rPr>
              <a:t>Advances in Marine Biology,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 i="1">
                <a:solidFill>
                  <a:schemeClr val="dk1"/>
                </a:solidFill>
              </a:rPr>
              <a:t>34</a:t>
            </a:r>
            <a:r>
              <a:rPr lang="en" sz="1600">
                <a:solidFill>
                  <a:schemeClr val="dk1"/>
                </a:solidFill>
              </a:rPr>
              <a:t>, 353-442.</a:t>
            </a:r>
            <a:endParaRPr sz="16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Zhou, Y., Zhang, D., Zhang, R., Liu, Z., Tao, C., Lu, B., . . . Wang, C. (2018). Characterization of vent fauna at three hydrothermal vent fields on the Southwest Indian Ridge: Implications for biogeography and interannual dynamics on ultraslow-spreading ridges. Deep Sea Research Part I: Oceanographic Research Papers, 137(July), 1-12.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Go to  </a:t>
            </a:r>
            <a:r>
              <a:rPr lang="en" sz="16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nasa.asu.edu</a:t>
            </a:r>
            <a:r>
              <a:rPr lang="en" sz="1600">
                <a:solidFill>
                  <a:schemeClr val="dk1"/>
                </a:solidFill>
              </a:rPr>
              <a:t> for more information</a:t>
            </a:r>
            <a:endParaRPr sz="16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725" y="974600"/>
            <a:ext cx="1102450" cy="11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0" y="1729031"/>
            <a:ext cx="790735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 You</a:t>
            </a:r>
            <a:endParaRPr sz="4800" dirty="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959887" y="1947462"/>
            <a:ext cx="5131576" cy="12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Instance Segmentation for Biogeography</vt:lpstr>
      <vt:lpstr>Introduction</vt:lpstr>
      <vt:lpstr>Ideas</vt:lpstr>
      <vt:lpstr>Methods</vt:lpstr>
      <vt:lpstr>Results </vt:lpstr>
      <vt:lpstr>Conclusions</vt:lpstr>
      <vt:lpstr>Next Steps</vt:lpstr>
      <vt:lpstr>Acknowledgements</vt:lpstr>
      <vt:lpstr>Thank You</vt:lpstr>
      <vt:lpstr>Neural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Instance Segmentation for Biogeography</dc:title>
  <cp:lastModifiedBy>Melissa Parkhurst (Student)</cp:lastModifiedBy>
  <cp:revision>1</cp:revision>
  <dcterms:modified xsi:type="dcterms:W3CDTF">2021-04-02T16:47:08Z</dcterms:modified>
</cp:coreProperties>
</file>